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4" r:id="rId2"/>
  </p:sldMasterIdLst>
  <p:notesMasterIdLst>
    <p:notesMasterId r:id="rId16"/>
  </p:notesMasterIdLst>
  <p:sldIdLst>
    <p:sldId id="257" r:id="rId3"/>
    <p:sldId id="262" r:id="rId4"/>
    <p:sldId id="281" r:id="rId5"/>
    <p:sldId id="273" r:id="rId6"/>
    <p:sldId id="272" r:id="rId7"/>
    <p:sldId id="271" r:id="rId8"/>
    <p:sldId id="276" r:id="rId9"/>
    <p:sldId id="275" r:id="rId10"/>
    <p:sldId id="279" r:id="rId11"/>
    <p:sldId id="277" r:id="rId12"/>
    <p:sldId id="280" r:id="rId13"/>
    <p:sldId id="282" r:id="rId14"/>
    <p:sldId id="256" r:id="rId15"/>
  </p:sldIdLst>
  <p:sldSz cx="18288000" cy="10285413"/>
  <p:notesSz cx="6858000" cy="9144000"/>
  <p:embeddedFontLst>
    <p:embeddedFont>
      <p:font typeface="Arial Unicode MS" panose="020B0604020202020204" charset="-128"/>
      <p:regular r:id="rId17"/>
    </p:embeddedFont>
    <p:embeddedFont>
      <p:font typeface="Cooper Hewitt" charset="0"/>
      <p:regular r:id="rId18"/>
      <p:italic r:id="rId19"/>
    </p:embeddedFont>
    <p:embeddedFont>
      <p:font typeface="Cooper Hewitt Bold" charset="0"/>
      <p:bold r:id="rId20"/>
      <p:boldItalic r:id="rId21"/>
    </p:embeddedFont>
    <p:embeddedFont>
      <p:font typeface="Cooper Hewitt Medium" charset="0"/>
      <p:regular r:id="rId22"/>
      <p: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Medium" panose="02000000000000000000" pitchFamily="2" charset="0"/>
      <p:regular r:id="rId28"/>
      <p: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8D8DFD"/>
    <a:srgbClr val="2424FB"/>
    <a:srgbClr val="C00000"/>
    <a:srgbClr val="0303DB"/>
    <a:srgbClr val="0404EE"/>
    <a:srgbClr val="575454"/>
    <a:srgbClr val="076D07"/>
    <a:srgbClr val="088308"/>
    <a:srgbClr val="E51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401" autoAdjust="0"/>
  </p:normalViewPr>
  <p:slideViewPr>
    <p:cSldViewPr snapToGrid="0" showGuides="1">
      <p:cViewPr varScale="1">
        <p:scale>
          <a:sx n="61" d="100"/>
          <a:sy n="61" d="100"/>
        </p:scale>
        <p:origin x="534" y="6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214B700-E454-4935-A6FA-FD6D01281268}" type="datetimeFigureOut">
              <a:rPr kumimoji="1" lang="ja-JP" altLang="en-US" smtClean="0"/>
              <a:pPr/>
              <a:t>2018/9/6</a:t>
            </a:fld>
            <a:endParaRPr kumimoji="1" lang="ja-JP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9BF180D7-54DB-4F7F-AE75-6A189328228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21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707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8"/>
          <a:stretch>
            <a:fillRect/>
          </a:stretch>
        </p:blipFill>
        <p:spPr/>
      </p:pic>
      <p:sp>
        <p:nvSpPr>
          <p:cNvPr id="26" name="Text Placeholder 25"/>
          <p:cNvSpPr>
            <a:spLocks noGrp="1"/>
          </p:cNvSpPr>
          <p:nvPr>
            <p:ph type="body" sz="quarter" idx="18"/>
          </p:nvPr>
        </p:nvSpPr>
        <p:spPr>
          <a:xfrm rot="18900000">
            <a:off x="12061139" y="2572338"/>
            <a:ext cx="5139148" cy="5139148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9"/>
          </p:nvPr>
        </p:nvSpPr>
        <p:spPr>
          <a:xfrm rot="18900000">
            <a:off x="12522981" y="3034181"/>
            <a:ext cx="4215466" cy="4215464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13039873" y="3632740"/>
            <a:ext cx="3265464" cy="3018343"/>
          </a:xfrm>
        </p:spPr>
        <p:txBody>
          <a:bodyPr/>
          <a:lstStyle/>
          <a:p>
            <a:pPr algn="l"/>
            <a:r>
              <a:rPr lang="en-US" dirty="0">
                <a:latin typeface="Cooper Hewitt Bold" pitchFamily="2" charset="0"/>
                <a:ea typeface="Cooper Hewitt Bold" pitchFamily="2" charset="0"/>
              </a:rPr>
              <a:t>E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conometric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 P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roperty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I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nvestment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C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alculator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28FE966-1381-41B2-AE78-554BB5301220}"/>
              </a:ext>
            </a:extLst>
          </p:cNvPr>
          <p:cNvSpPr txBox="1">
            <a:spLocks/>
          </p:cNvSpPr>
          <p:nvPr/>
        </p:nvSpPr>
        <p:spPr>
          <a:xfrm>
            <a:off x="8084038" y="9428982"/>
            <a:ext cx="9951713" cy="645183"/>
          </a:xfrm>
          <a:prstGeom prst="rect">
            <a:avLst/>
          </a:prstGeom>
        </p:spPr>
        <p:txBody>
          <a:bodyPr/>
          <a:lstStyle>
            <a:lvl1pPr marL="0" indent="0" algn="l" defTabSz="1371417" rtl="0" eaLnBrk="1" latinLnBrk="0" hangingPunct="1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Troy Bailey, Seth </a:t>
            </a:r>
            <a:r>
              <a:rPr lang="en-US" sz="2400" dirty="0" err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Bitney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Kat Pin, Valerie Wilmot,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</p:spTree>
    <p:extLst>
      <p:ext uri="{BB962C8B-B14F-4D97-AF65-F5344CB8AC3E}">
        <p14:creationId xmlns:p14="http://schemas.microsoft.com/office/powerpoint/2010/main" val="259261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9C3912E2-3CD1-4ECF-8B84-F033815BF453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7605168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With the exception of downtown, high property values correlate positively with high safety scores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928254-57D9-46FF-8360-FF4E793B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85" y="636976"/>
            <a:ext cx="7814829" cy="7823134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9635254E-E0DB-48B6-BD4E-F714C006F15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5EA9D846-37A9-4CF6-A447-3DEA51E92096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A786DCE1-F21E-4EDA-BDA5-3056DA80D5C5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174872B1-BCE0-4B84-86F5-6093C6A1EF81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0F71EC89-5C73-4191-AA12-3ED80E0B7195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66CC9ED-BD27-4FC5-B1EC-A2EC2EA6B5C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CE759B-D48D-4EE2-80AD-FC0E72237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764" y="1284160"/>
            <a:ext cx="780942" cy="78094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155382C-0BFF-40D0-A75A-BEA56EF0BD0D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AD9283-41DB-4A15-A65C-A5B9AA48EF60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1" name="Rounded Rectangle 8">
            <a:extLst>
              <a:ext uri="{FF2B5EF4-FFF2-40B4-BE49-F238E27FC236}">
                <a16:creationId xmlns:a16="http://schemas.microsoft.com/office/drawing/2014/main" id="{ABB39EB5-D87E-4764-847B-37D4FB78720B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F7DFA9-7E5A-4643-B02A-CBA7BF2FDC5A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447738-7CAA-4650-831C-A11C3E6A956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FF9C9-C4EE-4134-AFC3-91E648EF1700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64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DD5EC98-9248-4A2F-B63B-287F4910836B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6966503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Property values and school ratings do not have a strong relationship based on the data used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4DADEE-2BAE-4098-8C31-838F1754C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86" y="648700"/>
            <a:ext cx="7814829" cy="78148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03CE67-EBC8-4EF9-A1D2-EE2E31E018E0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School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15DA7-63A4-49F5-B9EB-2048714B9315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13" name="Rounded Rectangle 8">
            <a:extLst>
              <a:ext uri="{FF2B5EF4-FFF2-40B4-BE49-F238E27FC236}">
                <a16:creationId xmlns:a16="http://schemas.microsoft.com/office/drawing/2014/main" id="{ED282A17-8FCB-4B30-B4B2-B57FADDDE0E9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Title 14">
            <a:extLst>
              <a:ext uri="{FF2B5EF4-FFF2-40B4-BE49-F238E27FC236}">
                <a16:creationId xmlns:a16="http://schemas.microsoft.com/office/drawing/2014/main" id="{11465446-5099-4DFE-8550-755A9AC0A40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E9975B16-8EA7-4525-9F89-C145A488EFE0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8F22D04E-D351-4405-9ADB-4440108BA2CE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E279047B-C763-4761-96E1-652352A1A09A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>
            <a:extLst>
              <a:ext uri="{FF2B5EF4-FFF2-40B4-BE49-F238E27FC236}">
                <a16:creationId xmlns:a16="http://schemas.microsoft.com/office/drawing/2014/main" id="{2C2BD8F9-35D9-4678-9C3C-856B5F52E40B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CD9F86-DCC5-4A66-909D-6B4E4BDEF4E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19" name="Picture 6" descr="Image result for texas school guide">
            <a:extLst>
              <a:ext uri="{FF2B5EF4-FFF2-40B4-BE49-F238E27FC236}">
                <a16:creationId xmlns:a16="http://schemas.microsoft.com/office/drawing/2014/main" id="{2386D154-A62E-47B7-880E-6E8395EE3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155" y="1359765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C2A848-BDBA-4BF0-A7DA-441DD6F8DEA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7D45B4-F372-44A8-9654-3009CC513946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B74EF9-EE91-4A87-87CD-D630520271C1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3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BE1E82-08AD-4746-AEE8-B22648B805DB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2" y="744883"/>
            <a:ext cx="5886607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Statistical</a:t>
            </a:r>
          </a:p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2887909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01" r="41035" b="21579"/>
          <a:stretch/>
        </p:blipFill>
        <p:spPr>
          <a:xfrm>
            <a:off x="14739972" y="1433928"/>
            <a:ext cx="2322079" cy="2327165"/>
          </a:xfrm>
          <a:prstGeom prst="ellipse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1D42D22-8953-4299-BE1C-82B34BF96DD1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6" name="Picture Placeholder 2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464466" y="1433930"/>
            <a:ext cx="2327234" cy="2327234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980453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Troy Bailey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0705275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Seth Bitney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14237090" y="3965159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Kat Pin</a:t>
            </a:r>
          </a:p>
        </p:txBody>
      </p:sp>
      <p:pic>
        <p:nvPicPr>
          <p:cNvPr id="29" name="Picture Placeholder 28"/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93225" y="5330825"/>
            <a:ext cx="2327275" cy="2327275"/>
          </a:xfrm>
        </p:spPr>
      </p:pic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8809250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Valerie Wilmot</a:t>
            </a:r>
          </a:p>
        </p:txBody>
      </p:sp>
      <p:pic>
        <p:nvPicPr>
          <p:cNvPr id="27" name="Picture Placeholder 26"/>
          <p:cNvPicPr>
            <a:picLocks noGrp="1" noChangeAspect="1"/>
          </p:cNvPicPr>
          <p:nvPr>
            <p:ph type="pic" sz="quarter" idx="2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22250" y="5330825"/>
            <a:ext cx="2327275" cy="2327275"/>
          </a:xfrm>
        </p:spPr>
      </p:pic>
      <p:sp>
        <p:nvSpPr>
          <p:cNvPr id="21" name="Text Placeholder 20"/>
          <p:cNvSpPr>
            <a:spLocks noGrp="1"/>
          </p:cNvSpPr>
          <p:nvPr>
            <p:ph type="body" sz="quarter" idx="26"/>
          </p:nvPr>
        </p:nvSpPr>
        <p:spPr>
          <a:xfrm>
            <a:off x="12437568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Really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EPIC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Team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Meet the Team 05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9FA9C5A4-858B-4632-A7B3-56D66DA86EA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1" t="32284" r="38544" b="46029"/>
          <a:stretch/>
        </p:blipFill>
        <p:spPr>
          <a:xfrm>
            <a:off x="11189323" y="1424775"/>
            <a:ext cx="2327165" cy="23271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0762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t="13487" r="11350" b="52426"/>
          <a:stretch/>
        </p:blipFill>
        <p:spPr>
          <a:xfrm>
            <a:off x="0" y="-80682"/>
            <a:ext cx="18288000" cy="3905923"/>
          </a:xfr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BE08660-5E91-4961-92F5-BFB674E0E1B8}"/>
              </a:ext>
            </a:extLst>
          </p:cNvPr>
          <p:cNvSpPr/>
          <p:nvPr/>
        </p:nvSpPr>
        <p:spPr>
          <a:xfrm>
            <a:off x="0" y="2525903"/>
            <a:ext cx="18288000" cy="1299338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943100" y="2566243"/>
            <a:ext cx="14401800" cy="1357396"/>
          </a:xfrm>
        </p:spPr>
        <p:txBody>
          <a:bodyPr anchor="ctr">
            <a:normAutofit/>
          </a:bodyPr>
          <a:lstStyle/>
          <a:p>
            <a:r>
              <a:rPr lang="en-US" sz="6000" dirty="0">
                <a:latin typeface="Cooper Hewitt Bold" pitchFamily="2" charset="0"/>
                <a:ea typeface="Cooper Hewitt Bold" pitchFamily="2" charset="0"/>
              </a:rPr>
              <a:t>Data Sources</a:t>
            </a:r>
          </a:p>
        </p:txBody>
      </p:sp>
      <p:sp>
        <p:nvSpPr>
          <p:cNvPr id="24" name="Diamond 23"/>
          <p:cNvSpPr/>
          <p:nvPr/>
        </p:nvSpPr>
        <p:spPr>
          <a:xfrm>
            <a:off x="495424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Diamond 24"/>
          <p:cNvSpPr/>
          <p:nvPr/>
        </p:nvSpPr>
        <p:spPr>
          <a:xfrm>
            <a:off x="495424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Diamond 26"/>
          <p:cNvSpPr/>
          <p:nvPr/>
        </p:nvSpPr>
        <p:spPr>
          <a:xfrm rot="10800000">
            <a:off x="3436170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Diamond 27"/>
          <p:cNvSpPr/>
          <p:nvPr/>
        </p:nvSpPr>
        <p:spPr>
          <a:xfrm rot="10800000">
            <a:off x="3436170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0" name="Diamond 29"/>
          <p:cNvSpPr/>
          <p:nvPr/>
        </p:nvSpPr>
        <p:spPr>
          <a:xfrm>
            <a:off x="6376916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Diamond 30"/>
          <p:cNvSpPr/>
          <p:nvPr/>
        </p:nvSpPr>
        <p:spPr>
          <a:xfrm>
            <a:off x="6376916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Diamond 32"/>
          <p:cNvSpPr/>
          <p:nvPr/>
        </p:nvSpPr>
        <p:spPr>
          <a:xfrm rot="10800000">
            <a:off x="9317662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4" name="Diamond 33"/>
          <p:cNvSpPr/>
          <p:nvPr/>
        </p:nvSpPr>
        <p:spPr>
          <a:xfrm rot="10800000">
            <a:off x="9317662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12258408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Diamond 36"/>
          <p:cNvSpPr/>
          <p:nvPr/>
        </p:nvSpPr>
        <p:spPr>
          <a:xfrm>
            <a:off x="12258408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2" y="6276786"/>
            <a:ext cx="1741083" cy="130581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54" y="6276786"/>
            <a:ext cx="1350559" cy="1350559"/>
          </a:xfrm>
          <a:prstGeom prst="rect">
            <a:avLst/>
          </a:prstGeom>
        </p:spPr>
      </p:pic>
      <p:pic>
        <p:nvPicPr>
          <p:cNvPr id="1026" name="Picture 2" descr="https://slack-imgs.com/?c=1&amp;url=https%3A%2F%2Fs3.amazonaws.com%2Fenterprise-multitenant.3scale.net.3scale.net%2Fschooldigger%2F2017%2F02%2F03%2Fdata-provided-white-square-retina-600px-b9a2dbad0e969918.png%3FX-Amz-Algorithm%3DAWS4-HMAC-SHA256%26X-Amz-Credential%3DAKIAIRYLTWBQ37ZNGBZA%252F20180905%252Fus-east-1%252Fs3%252Faws4_request%26X-Amz-Date%3D20180905T225534Z%26X-Amz-Expires%3D3600%26X-Amz-SignedHeaders%3Dhost%26X-Amz-Signature%3D7821b365187ec715047778001b80bd97560732df4938bbbd9b35fedf92061b53">
            <a:extLst>
              <a:ext uri="{FF2B5EF4-FFF2-40B4-BE49-F238E27FC236}">
                <a16:creationId xmlns:a16="http://schemas.microsoft.com/office/drawing/2014/main" id="{DA421DA6-76F5-4F63-B872-35CECB30A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2" t="32653" r="11514" b="13448"/>
          <a:stretch/>
        </p:blipFill>
        <p:spPr bwMode="auto">
          <a:xfrm>
            <a:off x="12544019" y="6349938"/>
            <a:ext cx="1780091" cy="104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us census bureau">
            <a:extLst>
              <a:ext uri="{FF2B5EF4-FFF2-40B4-BE49-F238E27FC236}">
                <a16:creationId xmlns:a16="http://schemas.microsoft.com/office/drawing/2014/main" id="{052F0C8E-D036-4AB2-A3E1-E5F65FD1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509" y="626413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iamond 21">
            <a:extLst>
              <a:ext uri="{FF2B5EF4-FFF2-40B4-BE49-F238E27FC236}">
                <a16:creationId xmlns:a16="http://schemas.microsoft.com/office/drawing/2014/main" id="{86D42D06-39E1-4A79-9A7E-B5DFDC02BD94}"/>
              </a:ext>
            </a:extLst>
          </p:cNvPr>
          <p:cNvSpPr/>
          <p:nvPr/>
        </p:nvSpPr>
        <p:spPr>
          <a:xfrm rot="10800000">
            <a:off x="15080178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7EA9F62A-4DD4-446B-A3FA-9F071DE7BAE1}"/>
              </a:ext>
            </a:extLst>
          </p:cNvPr>
          <p:cNvSpPr/>
          <p:nvPr/>
        </p:nvSpPr>
        <p:spPr>
          <a:xfrm rot="10800000">
            <a:off x="15080178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030" name="Picture 6" descr="Image result for texas school guide">
            <a:extLst>
              <a:ext uri="{FF2B5EF4-FFF2-40B4-BE49-F238E27FC236}">
                <a16:creationId xmlns:a16="http://schemas.microsoft.com/office/drawing/2014/main" id="{9751358E-2565-48FC-BC51-3EA90D64E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469" y="6416901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AE33E2C-DB18-480B-893A-064363D10D4B}"/>
              </a:ext>
            </a:extLst>
          </p:cNvPr>
          <p:cNvSpPr txBox="1">
            <a:spLocks/>
          </p:cNvSpPr>
          <p:nvPr/>
        </p:nvSpPr>
        <p:spPr>
          <a:xfrm>
            <a:off x="392606" y="4591187"/>
            <a:ext cx="2556950" cy="72596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Zillow</a:t>
            </a:r>
            <a:endParaRPr lang="en-US" sz="4000" dirty="0">
              <a:latin typeface="Cooper Hewitt Medium" charset="0"/>
              <a:ea typeface="Cooper Hewitt Medium" charset="0"/>
            </a:endParaRP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A6AE6C8-DB21-4F7E-90DD-14262AF91426}"/>
              </a:ext>
            </a:extLst>
          </p:cNvPr>
          <p:cNvSpPr txBox="1">
            <a:spLocks/>
          </p:cNvSpPr>
          <p:nvPr/>
        </p:nvSpPr>
        <p:spPr>
          <a:xfrm>
            <a:off x="2518054" y="8735472"/>
            <a:ext cx="4187546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OpenStreetMap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3495D38D-6277-4652-AE6D-BC2B5FE86C87}"/>
              </a:ext>
            </a:extLst>
          </p:cNvPr>
          <p:cNvSpPr txBox="1">
            <a:spLocks/>
          </p:cNvSpPr>
          <p:nvPr/>
        </p:nvSpPr>
        <p:spPr>
          <a:xfrm>
            <a:off x="6096000" y="4521200"/>
            <a:ext cx="2913146" cy="1048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City of </a:t>
            </a:r>
          </a:p>
          <a:p>
            <a:r>
              <a:rPr lang="en-US" sz="4400" dirty="0">
                <a:latin typeface="Cooper Hewitt Medium" charset="0"/>
                <a:ea typeface="Cooper Hewitt Medium" charset="0"/>
              </a:rPr>
              <a:t>Austin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2B26BF3C-49AD-4D79-B489-99BE68B3748C}"/>
              </a:ext>
            </a:extLst>
          </p:cNvPr>
          <p:cNvSpPr txBox="1">
            <a:spLocks/>
          </p:cNvSpPr>
          <p:nvPr/>
        </p:nvSpPr>
        <p:spPr>
          <a:xfrm>
            <a:off x="9064346" y="8420479"/>
            <a:ext cx="2857946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US Census Bureau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5B2B0BF9-DC0F-4086-8A5E-7B7AE33508A2}"/>
              </a:ext>
            </a:extLst>
          </p:cNvPr>
          <p:cNvSpPr txBox="1">
            <a:spLocks/>
          </p:cNvSpPr>
          <p:nvPr/>
        </p:nvSpPr>
        <p:spPr>
          <a:xfrm>
            <a:off x="11668977" y="4790662"/>
            <a:ext cx="3411201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School Digger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0B68D871-036D-4DF1-A210-60BB57682076}"/>
              </a:ext>
            </a:extLst>
          </p:cNvPr>
          <p:cNvSpPr txBox="1">
            <a:spLocks/>
          </p:cNvSpPr>
          <p:nvPr/>
        </p:nvSpPr>
        <p:spPr>
          <a:xfrm>
            <a:off x="14452600" y="8420479"/>
            <a:ext cx="3606470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Texas School Guide</a:t>
            </a:r>
          </a:p>
        </p:txBody>
      </p:sp>
      <p:pic>
        <p:nvPicPr>
          <p:cNvPr id="1032" name="Picture 8" descr="Image result for openstreetmap">
            <a:extLst>
              <a:ext uri="{FF2B5EF4-FFF2-40B4-BE49-F238E27FC236}">
                <a16:creationId xmlns:a16="http://schemas.microsoft.com/office/drawing/2014/main" id="{27ACD5D4-3657-4CE2-9073-373BFCC8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690" y="6416901"/>
            <a:ext cx="1284908" cy="128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9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03C41F-B0DE-4DB2-9C26-3C86C99EB9B6}"/>
              </a:ext>
            </a:extLst>
          </p:cNvPr>
          <p:cNvSpPr/>
          <p:nvPr/>
        </p:nvSpPr>
        <p:spPr>
          <a:xfrm>
            <a:off x="-1" y="-1"/>
            <a:ext cx="5596759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1A75E-9883-4FE2-B1CA-4157426C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34" y="744883"/>
            <a:ext cx="12031835" cy="879564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1" y="744883"/>
            <a:ext cx="5286586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Data Exploration</a:t>
            </a:r>
          </a:p>
          <a:p>
            <a:pPr>
              <a:spcBef>
                <a:spcPts val="1800"/>
              </a:spcBef>
            </a:pPr>
            <a:r>
              <a:rPr lang="en-US" sz="48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&amp; </a:t>
            </a:r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 Cleanup</a:t>
            </a:r>
          </a:p>
        </p:txBody>
      </p:sp>
    </p:spTree>
    <p:extLst>
      <p:ext uri="{BB962C8B-B14F-4D97-AF65-F5344CB8AC3E}">
        <p14:creationId xmlns:p14="http://schemas.microsoft.com/office/powerpoint/2010/main" val="39554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3A74C6-7E1B-42EA-8EA7-5AC8E311E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Value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CE24386-25EA-4831-9005-6EA7491F19BF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2C1FAAE3-900C-47F2-983A-865D6D6BD553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553D6D-DD4E-4CFE-AAB3-DC0BD85D09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6" y="2379036"/>
            <a:ext cx="1741083" cy="1305813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11456898" y="921571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8F8F"/>
              </a:gs>
              <a:gs pos="100000">
                <a:srgbClr val="C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Cheap</a:t>
            </a:r>
          </a:p>
        </p:txBody>
      </p:sp>
    </p:spTree>
    <p:extLst>
      <p:ext uri="{BB962C8B-B14F-4D97-AF65-F5344CB8AC3E}">
        <p14:creationId xmlns:p14="http://schemas.microsoft.com/office/powerpoint/2010/main" val="377669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03B11-D866-4559-A28B-2C5BCA8FB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1" name="Picture 4" descr="Image result for us census bureau">
            <a:extLst>
              <a:ext uri="{FF2B5EF4-FFF2-40B4-BE49-F238E27FC236}">
                <a16:creationId xmlns:a16="http://schemas.microsoft.com/office/drawing/2014/main" id="{E93C4B55-0D26-4422-B85B-45B226BF7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995" y="236638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11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1400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2D9175-AF4B-463F-8DC5-D8B45107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402275F9-CDD1-4240-9AF2-0BE32C834186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F29DBB6F-49AF-4761-9611-CBA58ADE02B8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02F3DF-512C-4A25-84F5-CB64BCA5E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86" y="2379036"/>
            <a:ext cx="1350559" cy="135055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Unsafe</a:t>
            </a:r>
          </a:p>
        </p:txBody>
      </p:sp>
    </p:spTree>
    <p:extLst>
      <p:ext uri="{BB962C8B-B14F-4D97-AF65-F5344CB8AC3E}">
        <p14:creationId xmlns:p14="http://schemas.microsoft.com/office/powerpoint/2010/main" val="341100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5E8D5-402B-4658-AC80-BF5C1C1CD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00" y="1859286"/>
            <a:ext cx="5920264" cy="5913979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Grade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35F2AB86-302C-4A58-83F2-4B9267F7F443}"/>
              </a:ext>
            </a:extLst>
          </p:cNvPr>
          <p:cNvSpPr/>
          <p:nvPr/>
        </p:nvSpPr>
        <p:spPr>
          <a:xfrm rot="10800000">
            <a:off x="604148" y="210602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39596934-56CB-497A-B395-4D27680B79BA}"/>
              </a:ext>
            </a:extLst>
          </p:cNvPr>
          <p:cNvSpPr/>
          <p:nvPr/>
        </p:nvSpPr>
        <p:spPr>
          <a:xfrm rot="10800000">
            <a:off x="604148" y="1859286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6" descr="Image result for texas school guide">
            <a:extLst>
              <a:ext uri="{FF2B5EF4-FFF2-40B4-BE49-F238E27FC236}">
                <a16:creationId xmlns:a16="http://schemas.microsoft.com/office/drawing/2014/main" id="{35B65B6E-CF39-4BFB-8EB1-E035D9EA6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439" y="2497887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15259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0148" y="3632741"/>
            <a:ext cx="3976287" cy="301834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0" b="774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 rot="18900000">
            <a:off x="3323662" y="2787283"/>
            <a:ext cx="4709258" cy="470925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 rot="18900000">
            <a:off x="3690148" y="3153769"/>
            <a:ext cx="3976287" cy="3976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23"/>
          <p:cNvSpPr txBox="1">
            <a:spLocks/>
          </p:cNvSpPr>
          <p:nvPr/>
        </p:nvSpPr>
        <p:spPr>
          <a:xfrm>
            <a:off x="3690147" y="3632741"/>
            <a:ext cx="3976287" cy="3018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ooper Hewitt Bold" pitchFamily="2" charset="0"/>
                <a:ea typeface="Cooper Hewitt Bold" pitchFamily="2" charset="0"/>
              </a:rPr>
              <a:t>Analysis</a:t>
            </a:r>
            <a:endParaRPr lang="en-US" dirty="0">
              <a:latin typeface="Cooper Hewitt" pitchFamily="2" charset="0"/>
              <a:ea typeface="Cooper Hewit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6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ADFDFD-E838-467B-87BB-76D01066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76" y="632934"/>
            <a:ext cx="7840980" cy="7840980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660" y="143436"/>
            <a:ext cx="6311820" cy="3324978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6" y="3715156"/>
            <a:ext cx="7160327" cy="44091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High property values and low commute times align with locations of big companies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1E3D35A4-4BF3-4AD0-AE7C-8B040CDB2FFE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F5C50A3A-5F5B-40D2-82ED-288DDF46729C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4" descr="Image result for us census bureau">
            <a:extLst>
              <a:ext uri="{FF2B5EF4-FFF2-40B4-BE49-F238E27FC236}">
                <a16:creationId xmlns:a16="http://schemas.microsoft.com/office/drawing/2014/main" id="{184E6535-3EC0-4EB9-A174-7DAA396CE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346" y="1297731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587C05E7-02E5-4A0A-803D-99920C93850C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3056CC3C-663E-46F2-9638-7102CBCA958C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97F84F-52A0-452A-B947-D028BF84F7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19C451-7759-4448-8AC2-8CA9044B4DB2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Commute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9475A5-0524-4A28-9342-915B2221A486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5" name="Rounded Rectangle 8">
            <a:extLst>
              <a:ext uri="{FF2B5EF4-FFF2-40B4-BE49-F238E27FC236}">
                <a16:creationId xmlns:a16="http://schemas.microsoft.com/office/drawing/2014/main" id="{853720A8-178F-402F-8D15-4122FD4D7308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39C345-1B92-4A9D-972E-6492D571A66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16FC86-92F2-448D-ABE4-C242A513AF9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FDB17F-CC15-433F-AFAB-7AEC07C3CB9F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26383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6426</TotalTime>
  <Words>305</Words>
  <Application>Microsoft Office PowerPoint</Application>
  <PresentationFormat>Custom</PresentationFormat>
  <Paragraphs>107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Cooper Hewitt</vt:lpstr>
      <vt:lpstr>Arial</vt:lpstr>
      <vt:lpstr>Cooper Hewitt Bold</vt:lpstr>
      <vt:lpstr>Roboto Medium</vt:lpstr>
      <vt:lpstr>Roboto</vt:lpstr>
      <vt:lpstr>Wingdings</vt:lpstr>
      <vt:lpstr>Arial Unicode MS</vt:lpstr>
      <vt:lpstr>Cooper Hewitt Medium</vt:lpstr>
      <vt:lpstr>Contents</vt:lpstr>
      <vt:lpstr>No Footer</vt:lpstr>
      <vt:lpstr>Econometric Property Investment Calculator</vt:lpstr>
      <vt:lpstr>Data Sources</vt:lpstr>
      <vt:lpstr>PowerPoint Presentation</vt:lpstr>
      <vt:lpstr>Property Value</vt:lpstr>
      <vt:lpstr>Commute Score</vt:lpstr>
      <vt:lpstr>Safety  Score</vt:lpstr>
      <vt:lpstr>School Grade</vt:lpstr>
      <vt:lpstr>PowerPoint Presentation</vt:lpstr>
      <vt:lpstr>Commute vs  Property Value</vt:lpstr>
      <vt:lpstr>PowerPoint Presentation</vt:lpstr>
      <vt:lpstr>PowerPoint Presentation</vt:lpstr>
      <vt:lpstr>PowerPoint Presentation</vt:lpstr>
      <vt:lpstr>Really  EPIC 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Valerie Wilmot</cp:lastModifiedBy>
  <cp:revision>310</cp:revision>
  <dcterms:created xsi:type="dcterms:W3CDTF">2016-10-08T14:15:50Z</dcterms:created>
  <dcterms:modified xsi:type="dcterms:W3CDTF">2018-09-06T22:24:22Z</dcterms:modified>
</cp:coreProperties>
</file>

<file path=docProps/thumbnail.jpeg>
</file>